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6858000" cx="9144000"/>
  <p:notesSz cx="6858000" cy="9144000"/>
  <p:embeddedFontLst>
    <p:embeddedFont>
      <p:font typeface="Lato"/>
      <p:regular r:id="rId22"/>
      <p:bold r:id="rId23"/>
      <p:italic r:id="rId24"/>
      <p:boldItalic r:id="rId25"/>
    </p:embeddedFont>
    <p:embeddedFont>
      <p:font typeface="Quicksand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Lato-regular.fntdata"/><Relationship Id="rId21" Type="http://schemas.openxmlformats.org/officeDocument/2006/relationships/slide" Target="slides/slide17.xml"/><Relationship Id="rId24" Type="http://schemas.openxmlformats.org/officeDocument/2006/relationships/font" Target="fonts/Lato-italic.fntdata"/><Relationship Id="rId23" Type="http://schemas.openxmlformats.org/officeDocument/2006/relationships/font" Target="fonts/Lato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Quicksand-regular.fntdata"/><Relationship Id="rId25" Type="http://schemas.openxmlformats.org/officeDocument/2006/relationships/font" Target="fonts/Lato-boldItalic.fntdata"/><Relationship Id="rId27" Type="http://schemas.openxmlformats.org/officeDocument/2006/relationships/font" Target="fonts/Quicksand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02966"/>
            <a:ext cx="8520600" cy="1734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e-walk-4.jpg"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4047194512_90b2e2fa67_b.jpg"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0" y="503025"/>
            <a:ext cx="5700900" cy="1073100"/>
          </a:xfrm>
          <a:prstGeom prst="rect">
            <a:avLst/>
          </a:prstGeom>
          <a:solidFill>
            <a:srgbClr val="56310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It’s Really An Invitation From Jesus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197368133_c7be0f2739_b.jpg" id="111" name="Shape 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/>
          <p:nvPr/>
        </p:nvSpPr>
        <p:spPr>
          <a:xfrm>
            <a:off x="0" y="5365675"/>
            <a:ext cx="5700900" cy="1073100"/>
          </a:xfrm>
          <a:prstGeom prst="rect">
            <a:avLst/>
          </a:prstGeom>
          <a:solidFill>
            <a:srgbClr val="56310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Our Rationalizations Don’t Work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4802890982_0f18cb097b_b.jpg"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1312500" y="1967850"/>
            <a:ext cx="6519000" cy="2922300"/>
          </a:xfrm>
          <a:prstGeom prst="rect">
            <a:avLst/>
          </a:prstGeom>
          <a:solidFill>
            <a:srgbClr val="5B0F00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b="1" lang="en" sz="3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Three External Rationalizations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419100" lvl="0" marL="457200" rtl="0" algn="l">
              <a:spcBef>
                <a:spcPts val="0"/>
              </a:spcBef>
              <a:buClr>
                <a:srgbClr val="FFFFFF"/>
              </a:buClr>
              <a:buSzPct val="100000"/>
              <a:buFont typeface="Quicksand"/>
              <a:buAutoNum type="arabicPeriod"/>
            </a:pPr>
            <a:r>
              <a:rPr b="1" lang="en" sz="3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Other People Fail Me</a:t>
            </a:r>
          </a:p>
          <a:p>
            <a:pPr indent="-419100" lvl="0" marL="457200" rtl="0" algn="l">
              <a:spcBef>
                <a:spcPts val="0"/>
              </a:spcBef>
              <a:buClr>
                <a:srgbClr val="FFFFFF"/>
              </a:buClr>
              <a:buSzPct val="100000"/>
              <a:buFont typeface="Quicksand"/>
              <a:buAutoNum type="arabicPeriod"/>
            </a:pPr>
            <a:r>
              <a:rPr b="1" lang="en" sz="3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Opportunities Are Limited</a:t>
            </a:r>
          </a:p>
          <a:p>
            <a:pPr indent="-419100" lvl="0" marL="457200" rtl="0" algn="l">
              <a:spcBef>
                <a:spcPts val="0"/>
              </a:spcBef>
              <a:buClr>
                <a:srgbClr val="FFFFFF"/>
              </a:buClr>
              <a:buSzPct val="100000"/>
              <a:buFont typeface="Quicksand"/>
              <a:buAutoNum type="arabicPeriod"/>
            </a:pPr>
            <a:r>
              <a:rPr b="1" lang="en" sz="3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Other People Get There First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lvl="0" rtl="0" algn="r">
              <a:spcBef>
                <a:spcPts val="0"/>
              </a:spcBef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197368133_c7be0f2739_b.jpg"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/>
          <p:nvPr/>
        </p:nvSpPr>
        <p:spPr>
          <a:xfrm>
            <a:off x="0" y="5365675"/>
            <a:ext cx="5700900" cy="1073100"/>
          </a:xfrm>
          <a:prstGeom prst="rect">
            <a:avLst/>
          </a:prstGeom>
          <a:solidFill>
            <a:srgbClr val="56310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Our Rationalizations Don’t Work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406893378_a5e789ab0b_b.jpg"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/>
          <p:nvPr/>
        </p:nvSpPr>
        <p:spPr>
          <a:xfrm>
            <a:off x="3621825" y="4812325"/>
            <a:ext cx="687600" cy="2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 txBox="1"/>
          <p:nvPr/>
        </p:nvSpPr>
        <p:spPr>
          <a:xfrm>
            <a:off x="4225475" y="335350"/>
            <a:ext cx="4918500" cy="972600"/>
          </a:xfrm>
          <a:prstGeom prst="rect">
            <a:avLst/>
          </a:prstGeom>
          <a:solidFill>
            <a:srgbClr val="56310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3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Grace Changes Everything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incaye and steve.jpg" id="136" name="Shape 136"/>
          <p:cNvPicPr preferRelativeResize="0"/>
          <p:nvPr/>
        </p:nvPicPr>
        <p:blipFill rotWithShape="1">
          <a:blip r:embed="rId3">
            <a:alphaModFix/>
          </a:blip>
          <a:srcRect b="3670" l="6967" r="11065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406893378_a5e789ab0b_b.jpg"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/>
        </p:nvSpPr>
        <p:spPr>
          <a:xfrm>
            <a:off x="3621825" y="4812325"/>
            <a:ext cx="687600" cy="2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 txBox="1"/>
          <p:nvPr/>
        </p:nvSpPr>
        <p:spPr>
          <a:xfrm>
            <a:off x="4225475" y="335350"/>
            <a:ext cx="4918500" cy="972600"/>
          </a:xfrm>
          <a:prstGeom prst="rect">
            <a:avLst/>
          </a:prstGeom>
          <a:solidFill>
            <a:srgbClr val="56310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en" sz="3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Grace Changes Everything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e-walk-4.jpg"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aterheater scary.jpg" id="59" name="Shape 59"/>
          <p:cNvPicPr preferRelativeResize="0"/>
          <p:nvPr/>
        </p:nvPicPr>
        <p:blipFill rotWithShape="1">
          <a:blip r:embed="rId3">
            <a:alphaModFix/>
          </a:blip>
          <a:srcRect b="0" l="15949" r="6847" t="16135"/>
          <a:stretch/>
        </p:blipFill>
        <p:spPr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871748702_5c044b9f81_b.jpg"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4802890982_0f18cb097b_b.jpg"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x="1312500" y="1943175"/>
            <a:ext cx="6519000" cy="2606700"/>
          </a:xfrm>
          <a:prstGeom prst="rect">
            <a:avLst/>
          </a:prstGeom>
          <a:solidFill>
            <a:srgbClr val="5B0F00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48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b="1" lang="en" sz="4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John 5:1-8</a:t>
            </a:r>
          </a:p>
          <a:p>
            <a:pPr lvl="0" algn="ctr">
              <a:spcBef>
                <a:spcPts val="0"/>
              </a:spcBef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0" y="33525"/>
            <a:ext cx="9144000" cy="68580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" name="Shape 76"/>
          <p:cNvSpPr txBox="1"/>
          <p:nvPr/>
        </p:nvSpPr>
        <p:spPr>
          <a:xfrm>
            <a:off x="1576175" y="1777375"/>
            <a:ext cx="5851800" cy="13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Video goes here please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4802890982_0f18cb097b_b.jpg"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/>
          <p:nvPr/>
        </p:nvSpPr>
        <p:spPr>
          <a:xfrm>
            <a:off x="1312500" y="1943175"/>
            <a:ext cx="6519000" cy="2606700"/>
          </a:xfrm>
          <a:prstGeom prst="rect">
            <a:avLst/>
          </a:prstGeom>
          <a:solidFill>
            <a:srgbClr val="5B0F00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48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 rtl="0" algn="ctr">
              <a:spcBef>
                <a:spcPts val="0"/>
              </a:spcBef>
              <a:buNone/>
            </a:pPr>
            <a:r>
              <a:rPr b="1" lang="en" sz="48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John 5:1-8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4047194512_90b2e2fa67_b.jpg"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/>
        </p:nvSpPr>
        <p:spPr>
          <a:xfrm>
            <a:off x="0" y="503025"/>
            <a:ext cx="5700900" cy="1073100"/>
          </a:xfrm>
          <a:prstGeom prst="rect">
            <a:avLst/>
          </a:prstGeom>
          <a:solidFill>
            <a:srgbClr val="56310F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3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It’s Really An Invitation From Jesus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4802890982_0f18cb097b_b.jpg"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/>
          <p:nvPr/>
        </p:nvSpPr>
        <p:spPr>
          <a:xfrm>
            <a:off x="1312500" y="1303200"/>
            <a:ext cx="6519000" cy="4251600"/>
          </a:xfrm>
          <a:prstGeom prst="rect">
            <a:avLst/>
          </a:prstGeom>
          <a:solidFill>
            <a:srgbClr val="5B0F00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b="1" lang="en" sz="3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“</a:t>
            </a:r>
            <a:r>
              <a:rPr lang="en" sz="3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You were taught, with regard to your former way of life, to put off your old self, which is being corrupted by its deceitful desires; to be made new in the attitude of your minds;  and to put on the new self, created to be like God in true righteousness and holiness.</a:t>
            </a:r>
            <a:r>
              <a:rPr b="1" lang="en" sz="3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”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lvl="0" rtl="0" algn="r">
              <a:spcBef>
                <a:spcPts val="0"/>
              </a:spcBef>
              <a:buNone/>
            </a:pPr>
            <a:r>
              <a:rPr b="1"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-Ephesians 4:22-24</a:t>
            </a:r>
          </a:p>
          <a:p>
            <a:pPr lvl="0" rtl="0" algn="r">
              <a:spcBef>
                <a:spcPts val="0"/>
              </a:spcBef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4802890982_0f18cb097b_b.jpg"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/>
        </p:nvSpPr>
        <p:spPr>
          <a:xfrm>
            <a:off x="1312500" y="1303200"/>
            <a:ext cx="6519000" cy="4251600"/>
          </a:xfrm>
          <a:prstGeom prst="rect">
            <a:avLst/>
          </a:prstGeom>
          <a:solidFill>
            <a:srgbClr val="5B0F00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rPr b="1" lang="en" sz="3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“</a:t>
            </a:r>
            <a:r>
              <a:rPr lang="en" sz="3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You were taught, with regard to your former way of life, </a:t>
            </a:r>
            <a:r>
              <a:rPr b="1" lang="en" sz="3000" u="sng">
                <a:solidFill>
                  <a:srgbClr val="FFFF00"/>
                </a:solidFill>
                <a:latin typeface="Lato"/>
                <a:ea typeface="Lato"/>
                <a:cs typeface="Lato"/>
                <a:sym typeface="Lato"/>
              </a:rPr>
              <a:t>to put off your old self, which is being corrupted by its deceitful desires;</a:t>
            </a:r>
            <a:r>
              <a:rPr lang="en" sz="3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to be made new in the attitude of your minds;  and to put on the new self, created to be like God in true righteousness and holiness.</a:t>
            </a:r>
            <a:r>
              <a:rPr b="1" lang="en" sz="3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”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lvl="0" rtl="0" algn="r">
              <a:spcBef>
                <a:spcPts val="0"/>
              </a:spcBef>
              <a:buNone/>
            </a:pPr>
            <a:r>
              <a:rPr b="1" lang="en" sz="24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-Ephesians 4:22-24</a:t>
            </a:r>
          </a:p>
          <a:p>
            <a:pPr lvl="0" rtl="0" algn="r">
              <a:spcBef>
                <a:spcPts val="0"/>
              </a:spcBef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